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56" r:id="rId2"/>
    <p:sldId id="325" r:id="rId3"/>
    <p:sldId id="322" r:id="rId4"/>
    <p:sldId id="327" r:id="rId5"/>
    <p:sldId id="746" r:id="rId6"/>
    <p:sldId id="763" r:id="rId7"/>
    <p:sldId id="762" r:id="rId8"/>
    <p:sldId id="761" r:id="rId9"/>
    <p:sldId id="328" r:id="rId10"/>
    <p:sldId id="331" r:id="rId11"/>
    <p:sldId id="764" r:id="rId12"/>
    <p:sldId id="765" r:id="rId13"/>
    <p:sldId id="766" r:id="rId14"/>
    <p:sldId id="737" r:id="rId15"/>
    <p:sldId id="326" r:id="rId16"/>
    <p:sldId id="788" r:id="rId17"/>
    <p:sldId id="790" r:id="rId18"/>
    <p:sldId id="787" r:id="rId19"/>
    <p:sldId id="801" r:id="rId20"/>
    <p:sldId id="791" r:id="rId21"/>
    <p:sldId id="792" r:id="rId22"/>
    <p:sldId id="793" r:id="rId23"/>
    <p:sldId id="794" r:id="rId24"/>
    <p:sldId id="795" r:id="rId25"/>
    <p:sldId id="744" r:id="rId26"/>
    <p:sldId id="286" r:id="rId27"/>
    <p:sldId id="303" r:id="rId28"/>
    <p:sldId id="976" r:id="rId29"/>
    <p:sldId id="977" r:id="rId30"/>
    <p:sldId id="975" r:id="rId31"/>
    <p:sldId id="332" r:id="rId32"/>
    <p:sldId id="771" r:id="rId33"/>
    <p:sldId id="772" r:id="rId34"/>
    <p:sldId id="978" r:id="rId35"/>
    <p:sldId id="773" r:id="rId36"/>
    <p:sldId id="304" r:id="rId37"/>
    <p:sldId id="300" r:id="rId38"/>
    <p:sldId id="289" r:id="rId39"/>
    <p:sldId id="308" r:id="rId40"/>
    <p:sldId id="774" r:id="rId41"/>
    <p:sldId id="775" r:id="rId42"/>
    <p:sldId id="986" r:id="rId43"/>
    <p:sldId id="776" r:id="rId44"/>
    <p:sldId id="305" r:id="rId45"/>
    <p:sldId id="323" r:id="rId46"/>
    <p:sldId id="999" r:id="rId47"/>
    <p:sldId id="1000" r:id="rId48"/>
    <p:sldId id="981" r:id="rId49"/>
    <p:sldId id="984" r:id="rId50"/>
    <p:sldId id="982" r:id="rId51"/>
    <p:sldId id="722" r:id="rId52"/>
    <p:sldId id="749" r:id="rId53"/>
    <p:sldId id="750" r:id="rId54"/>
    <p:sldId id="752" r:id="rId55"/>
    <p:sldId id="745" r:id="rId56"/>
    <p:sldId id="754" r:id="rId57"/>
    <p:sldId id="756" r:id="rId58"/>
    <p:sldId id="758" r:id="rId59"/>
    <p:sldId id="1001" r:id="rId60"/>
    <p:sldId id="278" r:id="rId61"/>
    <p:sldId id="1010" r:id="rId62"/>
    <p:sldId id="1011" r:id="rId63"/>
    <p:sldId id="1006" r:id="rId64"/>
    <p:sldId id="1007" r:id="rId65"/>
    <p:sldId id="779" r:id="rId66"/>
    <p:sldId id="1013" r:id="rId67"/>
    <p:sldId id="1009" r:id="rId68"/>
    <p:sldId id="1012" r:id="rId69"/>
    <p:sldId id="760" r:id="rId70"/>
    <p:sldId id="307" r:id="rId71"/>
    <p:sldId id="306" r:id="rId72"/>
    <p:sldId id="309" r:id="rId73"/>
    <p:sldId id="796" r:id="rId74"/>
    <p:sldId id="299" r:id="rId75"/>
    <p:sldId id="994" r:id="rId76"/>
    <p:sldId id="292" r:id="rId77"/>
    <p:sldId id="780" r:id="rId78"/>
    <p:sldId id="797" r:id="rId79"/>
    <p:sldId id="285" r:id="rId80"/>
    <p:sldId id="311" r:id="rId81"/>
    <p:sldId id="287" r:id="rId82"/>
    <p:sldId id="989" r:id="rId83"/>
    <p:sldId id="995" r:id="rId84"/>
    <p:sldId id="781" r:id="rId85"/>
    <p:sldId id="990" r:id="rId86"/>
    <p:sldId id="782" r:id="rId87"/>
    <p:sldId id="293" r:id="rId88"/>
    <p:sldId id="295" r:id="rId89"/>
    <p:sldId id="991" r:id="rId90"/>
    <p:sldId id="301" r:id="rId91"/>
    <p:sldId id="288" r:id="rId92"/>
    <p:sldId id="296" r:id="rId93"/>
    <p:sldId id="1031" r:id="rId94"/>
    <p:sldId id="1032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770"/>
    <p:restoredTop sz="95659"/>
  </p:normalViewPr>
  <p:slideViewPr>
    <p:cSldViewPr snapToGrid="0" snapToObjects="1">
      <p:cViewPr varScale="1">
        <p:scale>
          <a:sx n="102" d="100"/>
          <a:sy n="102" d="100"/>
        </p:scale>
        <p:origin x="1400" y="184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12/2/21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7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75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42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116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180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644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56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12/2/21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12/2/21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12/2/21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12/2/21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70.jpeg"/><Relationship Id="rId9" Type="http://schemas.openxmlformats.org/officeDocument/2006/relationships/image" Target="../media/image7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5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0.png"/><Relationship Id="rId4" Type="http://schemas.openxmlformats.org/officeDocument/2006/relationships/image" Target="../media/image6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9" y="1519192"/>
                <a:ext cx="8427652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𝑎𝑣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9" y="1519192"/>
                <a:ext cx="8427652" cy="4770194"/>
              </a:xfrm>
              <a:blipFill>
                <a:blip r:embed="rId2"/>
                <a:stretch>
                  <a:fillRect l="-602" r="-1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432736" y="1864617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  <a:blipFill>
                <a:blip r:embed="rId2"/>
                <a:stretch>
                  <a:fillRect l="-628" t="-1453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231684" y="1623637"/>
            <a:ext cx="2158592" cy="1328182"/>
            <a:chOff x="8625413" y="1534924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70" y="2670422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8" y="1905309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9164093" y="4270551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89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22139" y="3785276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9754893" y="3475911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88967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72174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E501A9-84A8-4A42-BB2A-F862FACE5641}"/>
              </a:ext>
            </a:extLst>
          </p:cNvPr>
          <p:cNvGrpSpPr/>
          <p:nvPr/>
        </p:nvGrpSpPr>
        <p:grpSpPr>
          <a:xfrm>
            <a:off x="6463262" y="1578882"/>
            <a:ext cx="5552091" cy="3700236"/>
            <a:chOff x="6463262" y="1578882"/>
            <a:chExt cx="5552091" cy="3700236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47523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1070" y="301264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82251" y="157888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802BC-1D4A-DC4D-873C-2CCF8C1677C6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907243" y="290512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10083835" y="44429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883870" y="47191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8988" y="476256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231616" y="45358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806853" y="290512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666531" y="440147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558671" y="461617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096" y="519504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907243" y="48690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874067" y="402047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7795" y="324546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913027" y="3174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5927" y="348624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587462" y="370916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Direct conversion and </a:t>
            </a:r>
            <a:r>
              <a:rPr lang="en-US" dirty="0" err="1"/>
              <a:t>superhet</a:t>
            </a:r>
            <a:r>
              <a:rPr lang="en-US" dirty="0"/>
              <a:t> receivers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</p:spPr>
            <p:txBody>
              <a:bodyPr/>
              <a:lstStyle/>
              <a:p>
                <a:r>
                  <a:rPr lang="en-US" sz="2000" dirty="0"/>
                  <a:t>Image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2000" dirty="0"/>
                  <a:t>Superheterodyne designs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  <a:blipFill>
                <a:blip r:embed="rId2"/>
                <a:stretch>
                  <a:fillRect l="-940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9BB4D6-5376-1A4C-AB66-6DC389DD5154}"/>
              </a:ext>
            </a:extLst>
          </p:cNvPr>
          <p:cNvGrpSpPr/>
          <p:nvPr/>
        </p:nvGrpSpPr>
        <p:grpSpPr>
          <a:xfrm>
            <a:off x="8912134" y="1741469"/>
            <a:ext cx="2827273" cy="4247370"/>
            <a:chOff x="7862651" y="1741469"/>
            <a:chExt cx="2827273" cy="42473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D9438CD-11E8-8342-B69E-40AA624B3EDD}"/>
                </a:ext>
              </a:extLst>
            </p:cNvPr>
            <p:cNvSpPr txBox="1"/>
            <p:nvPr/>
          </p:nvSpPr>
          <p:spPr>
            <a:xfrm>
              <a:off x="9750432" y="3996970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Group 864">
              <a:extLst>
                <a:ext uri="{FF2B5EF4-FFF2-40B4-BE49-F238E27FC236}">
                  <a16:creationId xmlns:a16="http://schemas.microsoft.com/office/drawing/2014/main" id="{429F6B8A-3E9E-984D-AF51-53568C2584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22616" y="4184113"/>
              <a:ext cx="756736" cy="558800"/>
              <a:chOff x="1843" y="1698"/>
              <a:chExt cx="576" cy="462"/>
            </a:xfrm>
          </p:grpSpPr>
          <p:grpSp>
            <p:nvGrpSpPr>
              <p:cNvPr id="106" name="Group 60">
                <a:extLst>
                  <a:ext uri="{FF2B5EF4-FFF2-40B4-BE49-F238E27FC236}">
                    <a16:creationId xmlns:a16="http://schemas.microsoft.com/office/drawing/2014/main" id="{9616C590-012C-384F-8FD3-822E09BAE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08" name="Line 55">
                  <a:extLst>
                    <a:ext uri="{FF2B5EF4-FFF2-40B4-BE49-F238E27FC236}">
                      <a16:creationId xmlns:a16="http://schemas.microsoft.com/office/drawing/2014/main" id="{AFEA0063-20AB-4D43-A0FE-64A49FB81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AutoShape 56">
                  <a:extLst>
                    <a:ext uri="{FF2B5EF4-FFF2-40B4-BE49-F238E27FC236}">
                      <a16:creationId xmlns:a16="http://schemas.microsoft.com/office/drawing/2014/main" id="{8119C49B-3561-474C-A4DB-8E515C159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07" name="Freeform 863">
                <a:extLst>
                  <a:ext uri="{FF2B5EF4-FFF2-40B4-BE49-F238E27FC236}">
                    <a16:creationId xmlns:a16="http://schemas.microsoft.com/office/drawing/2014/main" id="{CAC8C8B6-5FA2-E543-9A46-41F391624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/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222">
              <a:extLst>
                <a:ext uri="{FF2B5EF4-FFF2-40B4-BE49-F238E27FC236}">
                  <a16:creationId xmlns:a16="http://schemas.microsoft.com/office/drawing/2014/main" id="{8B35ABB7-5AFE-A446-83AF-2F7A899E1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38702" y="5228899"/>
              <a:ext cx="266095" cy="351157"/>
              <a:chOff x="4272" y="3072"/>
              <a:chExt cx="192" cy="240"/>
            </a:xfrm>
          </p:grpSpPr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433EC6F6-30E5-F14C-BABE-8413243C3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100">
                <a:extLst>
                  <a:ext uri="{FF2B5EF4-FFF2-40B4-BE49-F238E27FC236}">
                    <a16:creationId xmlns:a16="http://schemas.microsoft.com/office/drawing/2014/main" id="{FA6C40BE-1EEA-6F44-9FA6-4A072DFD93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101">
                <a:extLst>
                  <a:ext uri="{FF2B5EF4-FFF2-40B4-BE49-F238E27FC236}">
                    <a16:creationId xmlns:a16="http://schemas.microsoft.com/office/drawing/2014/main" id="{DE249E73-A7E2-144C-8960-FFC9D62AE0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02">
                <a:extLst>
                  <a:ext uri="{FF2B5EF4-FFF2-40B4-BE49-F238E27FC236}">
                    <a16:creationId xmlns:a16="http://schemas.microsoft.com/office/drawing/2014/main" id="{EC41ADF5-EA50-2C45-A1C9-2FB3952F04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103">
                <a:extLst>
                  <a:ext uri="{FF2B5EF4-FFF2-40B4-BE49-F238E27FC236}">
                    <a16:creationId xmlns:a16="http://schemas.microsoft.com/office/drawing/2014/main" id="{5CCD9E3A-1700-014D-98F7-F5B8FAF0B2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104">
                <a:extLst>
                  <a:ext uri="{FF2B5EF4-FFF2-40B4-BE49-F238E27FC236}">
                    <a16:creationId xmlns:a16="http://schemas.microsoft.com/office/drawing/2014/main" id="{71888BF7-D051-EF4B-9AB1-AFB798D38F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132">
              <a:extLst>
                <a:ext uri="{FF2B5EF4-FFF2-40B4-BE49-F238E27FC236}">
                  <a16:creationId xmlns:a16="http://schemas.microsoft.com/office/drawing/2014/main" id="{58B08396-7D93-DF4D-AD0F-BABBD200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210" y="4686966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333">
              <a:extLst>
                <a:ext uri="{FF2B5EF4-FFF2-40B4-BE49-F238E27FC236}">
                  <a16:creationId xmlns:a16="http://schemas.microsoft.com/office/drawing/2014/main" id="{12633B30-B0D0-EA43-97C1-CB4A3EAC2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6447" y="1741469"/>
              <a:ext cx="611801" cy="542215"/>
              <a:chOff x="3341" y="1296"/>
              <a:chExt cx="230" cy="230"/>
            </a:xfrm>
          </p:grpSpPr>
          <p:grpSp>
            <p:nvGrpSpPr>
              <p:cNvPr id="96" name="Group 237">
                <a:extLst>
                  <a:ext uri="{FF2B5EF4-FFF2-40B4-BE49-F238E27FC236}">
                    <a16:creationId xmlns:a16="http://schemas.microsoft.com/office/drawing/2014/main" id="{E9B50C4B-96A2-1D41-90A3-A6176F482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98" name="Freeform 238">
                  <a:extLst>
                    <a:ext uri="{FF2B5EF4-FFF2-40B4-BE49-F238E27FC236}">
                      <a16:creationId xmlns:a16="http://schemas.microsoft.com/office/drawing/2014/main" id="{9E000720-3C6F-654A-A454-9966A6436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Line 239">
                  <a:extLst>
                    <a:ext uri="{FF2B5EF4-FFF2-40B4-BE49-F238E27FC236}">
                      <a16:creationId xmlns:a16="http://schemas.microsoft.com/office/drawing/2014/main" id="{EC619068-210D-4A4E-A426-66C5FD38E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 332">
                <a:extLst>
                  <a:ext uri="{FF2B5EF4-FFF2-40B4-BE49-F238E27FC236}">
                    <a16:creationId xmlns:a16="http://schemas.microsoft.com/office/drawing/2014/main" id="{187E8794-69D7-0442-BB58-6F5586DC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171663-28BF-2344-995A-360623E89B1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434" y="5217493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FB15C1-EC50-2643-BF88-C3F473D5C32E}"/>
                </a:ext>
              </a:extLst>
            </p:cNvPr>
            <p:cNvSpPr/>
            <p:nvPr/>
          </p:nvSpPr>
          <p:spPr>
            <a:xfrm>
              <a:off x="8755462" y="2297053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A14AD3-6A63-D44D-BE75-EFC293267060}"/>
                </a:ext>
              </a:extLst>
            </p:cNvPr>
            <p:cNvSpPr txBox="1"/>
            <p:nvPr/>
          </p:nvSpPr>
          <p:spPr>
            <a:xfrm>
              <a:off x="8746379" y="2230904"/>
              <a:ext cx="87811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Filter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36BBF-4256-7441-81FC-3BD5A7B2CDF1}"/>
                </a:ext>
              </a:extLst>
            </p:cNvPr>
            <p:cNvCxnSpPr>
              <a:cxnSpLocks/>
            </p:cNvCxnSpPr>
            <p:nvPr/>
          </p:nvCxnSpPr>
          <p:spPr>
            <a:xfrm>
              <a:off x="8321545" y="3265735"/>
              <a:ext cx="64898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627A1C-BFDB-7C42-BAFC-991975E3F51A}"/>
                </a:ext>
              </a:extLst>
            </p:cNvPr>
            <p:cNvCxnSpPr>
              <a:cxnSpLocks/>
            </p:cNvCxnSpPr>
            <p:nvPr/>
          </p:nvCxnSpPr>
          <p:spPr>
            <a:xfrm>
              <a:off x="9192246" y="2767817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5902C48-B10B-8045-AD34-780663E3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842" y="3566866"/>
              <a:ext cx="0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630127-2971-494B-98D9-D8082730430D}"/>
                </a:ext>
              </a:extLst>
            </p:cNvPr>
            <p:cNvCxnSpPr>
              <a:cxnSpLocks/>
            </p:cNvCxnSpPr>
            <p:nvPr/>
          </p:nvCxnSpPr>
          <p:spPr>
            <a:xfrm>
              <a:off x="9199321" y="4677232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A749DB-4FDF-D84D-932C-5431C89BA6CA}"/>
                </a:ext>
              </a:extLst>
            </p:cNvPr>
            <p:cNvCxnSpPr>
              <a:cxnSpLocks/>
            </p:cNvCxnSpPr>
            <p:nvPr/>
          </p:nvCxnSpPr>
          <p:spPr>
            <a:xfrm>
              <a:off x="9190880" y="5006713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B054B3-5BCC-AD49-AE5C-1C3B65B15FAA}"/>
                </a:ext>
              </a:extLst>
            </p:cNvPr>
            <p:cNvGrpSpPr/>
            <p:nvPr/>
          </p:nvGrpSpPr>
          <p:grpSpPr>
            <a:xfrm>
              <a:off x="7862654" y="3035190"/>
              <a:ext cx="478971" cy="478668"/>
              <a:chOff x="7097485" y="3689251"/>
              <a:chExt cx="548640" cy="519348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88213FC-825F-004F-BBAB-D3CFFF972F33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B31B243-1FC7-A84A-9386-0BC59FE42945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57972B-B071-DA44-BA69-F6A5A9B3D756}"/>
                </a:ext>
              </a:extLst>
            </p:cNvPr>
            <p:cNvSpPr txBox="1"/>
            <p:nvPr/>
          </p:nvSpPr>
          <p:spPr>
            <a:xfrm>
              <a:off x="7862651" y="3542960"/>
              <a:ext cx="70942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LO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B4017C6-FFFA-F54C-8722-DF29E860A33D}"/>
                </a:ext>
              </a:extLst>
            </p:cNvPr>
            <p:cNvSpPr txBox="1"/>
            <p:nvPr/>
          </p:nvSpPr>
          <p:spPr>
            <a:xfrm>
              <a:off x="9661026" y="309877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7269AB-9DBE-6E4C-BA2A-EB05025E37CD}"/>
                </a:ext>
              </a:extLst>
            </p:cNvPr>
            <p:cNvSpPr txBox="1"/>
            <p:nvPr/>
          </p:nvSpPr>
          <p:spPr>
            <a:xfrm>
              <a:off x="8362288" y="5650287"/>
              <a:ext cx="15659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Direct conversion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984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4911" y="1532238"/>
                <a:ext cx="10926128" cy="452378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 (G) expressed in decibels: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Mixer: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911" y="1532238"/>
                <a:ext cx="10926128" cy="4523789"/>
              </a:xfrm>
              <a:blipFill>
                <a:blip r:embed="rId2"/>
                <a:stretch>
                  <a:fillRect l="-464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72982"/>
                  </p:ext>
                </p:extLst>
              </p:nvPr>
            </p:nvGraphicFramePr>
            <p:xfrm>
              <a:off x="3049651" y="373878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72982"/>
                  </p:ext>
                </p:extLst>
              </p:nvPr>
            </p:nvGraphicFramePr>
            <p:xfrm>
              <a:off x="3049651" y="373878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06897" r="-843" b="-4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06897" r="-843" b="-3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78000" r="-843" b="-1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57407" r="-843" b="-129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9547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8004350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932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87864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60321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876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171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85346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607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564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4962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13198-3152-5F40-BB61-5F25BE900A4E}"/>
              </a:ext>
            </a:extLst>
          </p:cNvPr>
          <p:cNvGrpSpPr/>
          <p:nvPr/>
        </p:nvGrpSpPr>
        <p:grpSpPr>
          <a:xfrm>
            <a:off x="207692" y="1930729"/>
            <a:ext cx="2906322" cy="3174009"/>
            <a:chOff x="390571" y="1930729"/>
            <a:chExt cx="2906322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1155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0238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818445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908721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423955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722999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393968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422658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253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613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46" y="4719738"/>
              <a:ext cx="2300825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71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390571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953417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398073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530180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31590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3181451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535530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2110312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3023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866154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233852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  <a:blipFill>
                <a:blip r:embed="rId3"/>
                <a:stretch>
                  <a:fillRect l="-607" t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93427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  <a:blipFill>
                <a:blip r:embed="rId3"/>
                <a:stretch>
                  <a:fillRect l="-479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782430"/>
            <a:ext cx="3691395" cy="3214702"/>
            <a:chOff x="315421" y="1782430"/>
            <a:chExt cx="3691395" cy="32147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253374" y="1782430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54003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2290071"/>
            <a:ext cx="3557971" cy="3391180"/>
            <a:chOff x="199492" y="2290071"/>
            <a:chExt cx="3557971" cy="339118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52699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55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818" y="1770538"/>
                <a:ext cx="8079574" cy="4373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8" y="1770538"/>
                <a:ext cx="8079574" cy="4373432"/>
              </a:xfrm>
              <a:prstGeom prst="rect">
                <a:avLst/>
              </a:prstGeom>
              <a:blipFill>
                <a:blip r:embed="rId3"/>
                <a:stretch>
                  <a:fillRect l="-785" t="-1739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224853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drain (follower)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5108" y="1624897"/>
                <a:ext cx="8861031" cy="388835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>
                    <a:latin typeface="Arial" charset="0"/>
                    <a:cs typeface="Arial" charset="0"/>
                  </a:rPr>
                  <a:t> (if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≫1)</m:t>
                    </m:r>
                  </m:oMath>
                </a14:m>
                <a:endParaRPr lang="en-US" sz="1800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108" y="1624897"/>
                <a:ext cx="8861031" cy="3888357"/>
              </a:xfrm>
              <a:blipFill>
                <a:blip r:embed="rId3"/>
                <a:stretch>
                  <a:fillRect l="-430" t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441D20-35EA-6943-B684-DD73EABDD5F5}"/>
              </a:ext>
            </a:extLst>
          </p:cNvPr>
          <p:cNvGrpSpPr/>
          <p:nvPr/>
        </p:nvGrpSpPr>
        <p:grpSpPr>
          <a:xfrm>
            <a:off x="9441594" y="2121839"/>
            <a:ext cx="2368834" cy="2945808"/>
            <a:chOff x="471817" y="1664639"/>
            <a:chExt cx="2368834" cy="2945808"/>
          </a:xfrm>
        </p:grpSpPr>
        <p:grpSp>
          <p:nvGrpSpPr>
            <p:cNvPr id="74" name="Group 912">
              <a:extLst>
                <a:ext uri="{FF2B5EF4-FFF2-40B4-BE49-F238E27FC236}">
                  <a16:creationId xmlns:a16="http://schemas.microsoft.com/office/drawing/2014/main" id="{E1AFE83F-C021-104C-9BB6-AD9ADF1B9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4652" y="2833868"/>
              <a:ext cx="613208" cy="826818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7D735B5-FD35-8D41-83FC-BC14C4E4C9C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952079D-F6F4-CF4C-B76E-1D59A47F3C1F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A0301FF-9314-FD4D-A4E3-5FF4B788A2BF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B14C7E1-1F3D-5A42-811A-DF4BBA9B4CDB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CA8DD9A-436C-D84A-A91E-324FA95BE3F1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017ED85-8591-924E-BAB9-7A6E550A90B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8FE91FA-F18A-AB4B-BE9C-D8826193FA15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FDC0E056-5F17-DE46-9BF5-4CCF1A214F71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D11656B-1F08-8D4C-9AD1-48109ED4A3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13469" y="220739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20">
              <a:extLst>
                <a:ext uri="{FF2B5EF4-FFF2-40B4-BE49-F238E27FC236}">
                  <a16:creationId xmlns:a16="http://schemas.microsoft.com/office/drawing/2014/main" id="{F790CB8B-063F-A249-B344-993F427641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4787" y="4330749"/>
              <a:ext cx="140150" cy="279698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A97C0061-A208-0340-8716-D6AFBD2BFE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1A2D7504-0E97-6549-A060-48E73A655C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C29C5-62C6-2647-9F1C-D862747F388F}"/>
                </a:ext>
              </a:extLst>
            </p:cNvPr>
            <p:cNvSpPr txBox="1"/>
            <p:nvPr/>
          </p:nvSpPr>
          <p:spPr>
            <a:xfrm>
              <a:off x="1273957" y="284851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05BF53-E3B6-EF40-AE21-5E0F40DEA048}"/>
                </a:ext>
              </a:extLst>
            </p:cNvPr>
            <p:cNvSpPr txBox="1"/>
            <p:nvPr/>
          </p:nvSpPr>
          <p:spPr>
            <a:xfrm>
              <a:off x="2031826" y="3472994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33F6E4-1569-0046-AED3-4A49994431F0}"/>
                </a:ext>
              </a:extLst>
            </p:cNvPr>
            <p:cNvSpPr txBox="1"/>
            <p:nvPr/>
          </p:nvSpPr>
          <p:spPr>
            <a:xfrm>
              <a:off x="2037162" y="2866296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82" name="Group 13">
              <a:extLst>
                <a:ext uri="{FF2B5EF4-FFF2-40B4-BE49-F238E27FC236}">
                  <a16:creationId xmlns:a16="http://schemas.microsoft.com/office/drawing/2014/main" id="{F0A4AC34-CD64-8A4B-9843-81B3D5BFA7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18168" y="2113079"/>
              <a:ext cx="245263" cy="174811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CC9DDA1E-D2EB-6E46-AE40-29BFA9AE5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4A3189C0-BF4B-354D-BCE5-D7B1599A9C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933F8792-6AEF-FB4E-8AA5-1F8B3E59FC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07476" y="365123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FD38E326-6AC0-224E-9625-A8AC02256B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3179" y="2894230"/>
              <a:ext cx="279698" cy="700752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F7622400-1CE7-984A-8901-F72D0CF8FA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DB3B44E6-6D82-224E-B0D0-1BEEA8C37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4477D5F5-AC89-DB44-A645-C62F70F3A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E5746581-31A2-444E-9115-A52B01B055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771E089D-CC28-9E4C-9052-4A942135F81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96960" y="3171397"/>
              <a:ext cx="245264" cy="174811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9F7E1B34-45CF-C045-BADD-CF549B8CA6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A6A39714-6CD5-484E-B19B-BD602679E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64797D4E-D62D-E848-A30C-94CF47967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6109" y="3983014"/>
              <a:ext cx="140150" cy="279698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14B32080-2100-214D-9855-98AE7AC9E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CD4030CB-D9F6-2A4D-A32E-85463D1A8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CD36ACD1-3402-0641-91AB-63A3BDA83A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7408" y="330350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210">
              <a:extLst>
                <a:ext uri="{FF2B5EF4-FFF2-40B4-BE49-F238E27FC236}">
                  <a16:creationId xmlns:a16="http://schemas.microsoft.com/office/drawing/2014/main" id="{E13E9D85-96ED-014B-872A-06D2C43639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05139" y="3059277"/>
              <a:ext cx="279698" cy="700752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95A40F23-B347-B84A-9C09-EC6F2CF74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EBD704EC-F3EF-0E4B-A90A-07DB8EDD5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62B1DDF-182B-E34F-ADE7-565DA489A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A1F482EB-3F49-9049-9D9E-E4143C57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49F65B79-1FE1-274D-8FEE-3AFF4A089D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03016" y="2846340"/>
              <a:ext cx="245263" cy="174811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70072681-1102-F243-8934-F5CBE67DBC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BB437AA-EA79-744D-BD92-AFDCD5785B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1B908D1C-A9AA-4743-868C-9E7E233A46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1817" y="3171397"/>
              <a:ext cx="245263" cy="174811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CBEC0C77-C8D9-7C49-9D43-64C062FB55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DDFC41A7-C86D-7143-9146-4F0352E39B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1" name="Group 13">
              <a:extLst>
                <a:ext uri="{FF2B5EF4-FFF2-40B4-BE49-F238E27FC236}">
                  <a16:creationId xmlns:a16="http://schemas.microsoft.com/office/drawing/2014/main" id="{27EEC487-D2AD-5044-8F3D-01A2792B32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37694" y="3330603"/>
              <a:ext cx="245263" cy="174811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A0F3EB61-3F49-8F4D-9F34-34CDF1771A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76457C99-2B18-3841-BF31-B89B3463BA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F142A4-9824-BF46-96D8-44FCC3FDB8B2}"/>
                </a:ext>
              </a:extLst>
            </p:cNvPr>
            <p:cNvSpPr txBox="1"/>
            <p:nvPr/>
          </p:nvSpPr>
          <p:spPr>
            <a:xfrm>
              <a:off x="2586401" y="2989523"/>
              <a:ext cx="25425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D65B8DC-CF20-D84D-9788-C4D95AC58A98}"/>
                </a:ext>
              </a:extLst>
            </p:cNvPr>
            <p:cNvSpPr txBox="1"/>
            <p:nvPr/>
          </p:nvSpPr>
          <p:spPr>
            <a:xfrm>
              <a:off x="552327" y="3384975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F6C41D-94FE-5F4A-BA7D-C3B49A25EFE8}"/>
                </a:ext>
              </a:extLst>
            </p:cNvPr>
            <p:cNvSpPr txBox="1"/>
            <p:nvPr/>
          </p:nvSpPr>
          <p:spPr>
            <a:xfrm>
              <a:off x="1487674" y="2365541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BC349B-ED6A-FC42-B086-67D0C20DD059}"/>
                </a:ext>
              </a:extLst>
            </p:cNvPr>
            <p:cNvSpPr txBox="1"/>
            <p:nvPr/>
          </p:nvSpPr>
          <p:spPr>
            <a:xfrm>
              <a:off x="2218732" y="3843407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586FFD-04AC-2E42-99F7-2E873D93B4F9}"/>
                </a:ext>
              </a:extLst>
            </p:cNvPr>
            <p:cNvSpPr txBox="1"/>
            <p:nvPr/>
          </p:nvSpPr>
          <p:spPr>
            <a:xfrm>
              <a:off x="2251356" y="348404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11404CC-F69D-AB4D-8D17-F65F09798584}"/>
                </a:ext>
              </a:extLst>
            </p:cNvPr>
            <p:cNvSpPr txBox="1"/>
            <p:nvPr/>
          </p:nvSpPr>
          <p:spPr>
            <a:xfrm>
              <a:off x="893539" y="2720835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DD0C31-3277-284F-B7BC-B9A47F569691}"/>
                </a:ext>
              </a:extLst>
            </p:cNvPr>
            <p:cNvSpPr txBox="1"/>
            <p:nvPr/>
          </p:nvSpPr>
          <p:spPr>
            <a:xfrm>
              <a:off x="1002826" y="3491895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1FE98D9-786C-D544-BDD3-996DC4E850E2}"/>
                </a:ext>
              </a:extLst>
            </p:cNvPr>
            <p:cNvSpPr txBox="1"/>
            <p:nvPr/>
          </p:nvSpPr>
          <p:spPr>
            <a:xfrm>
              <a:off x="1818168" y="166463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grpSp>
          <p:nvGrpSpPr>
            <p:cNvPr id="60" name="Group 13">
              <a:extLst>
                <a:ext uri="{FF2B5EF4-FFF2-40B4-BE49-F238E27FC236}">
                  <a16:creationId xmlns:a16="http://schemas.microsoft.com/office/drawing/2014/main" id="{30A5BD1E-2AD4-CA4F-92DF-E30DF8FD6E5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07934" y="3337950"/>
              <a:ext cx="245263" cy="174811"/>
              <a:chOff x="1344" y="2016"/>
              <a:chExt cx="336" cy="240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68192DC8-E133-294C-B369-838BE04978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EDCBD6D0-497B-8547-B364-E03DC69A9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1746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4" y="147275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source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0648" y="1675442"/>
                <a:ext cx="8914564" cy="482788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𝑑𝑑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(1−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𝑞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15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/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cs typeface="Arial" charset="0"/>
                </a:endParaRPr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2000" i="1" dirty="0"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𝑑𝑑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=3.0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𝑑𝑑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From equation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=139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=1390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ea typeface="Cambria Math" panose="02040503050406030204" pitchFamily="18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0648" y="1675442"/>
                <a:ext cx="8914564" cy="4827884"/>
              </a:xfrm>
              <a:blipFill>
                <a:blip r:embed="rId3"/>
                <a:stretch>
                  <a:fillRect l="-711" t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D9CBD2D-0C99-D246-991B-7B232AE3908D}"/>
              </a:ext>
            </a:extLst>
          </p:cNvPr>
          <p:cNvGrpSpPr/>
          <p:nvPr/>
        </p:nvGrpSpPr>
        <p:grpSpPr>
          <a:xfrm>
            <a:off x="9225160" y="1980235"/>
            <a:ext cx="2477955" cy="2897530"/>
            <a:chOff x="805685" y="1627562"/>
            <a:chExt cx="2477955" cy="2897530"/>
          </a:xfrm>
        </p:grpSpPr>
        <p:grpSp>
          <p:nvGrpSpPr>
            <p:cNvPr id="71" name="Group 912">
              <a:extLst>
                <a:ext uri="{FF2B5EF4-FFF2-40B4-BE49-F238E27FC236}">
                  <a16:creationId xmlns:a16="http://schemas.microsoft.com/office/drawing/2014/main" id="{62450C74-B06A-124F-895C-A691E92F4C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8520" y="2758673"/>
              <a:ext cx="613208" cy="826818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B6F55FAA-2D24-0C4F-A176-7CD342630C26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F94E94A-1DD3-5C42-ACA3-318E181F64B1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3E04481-2011-CA4C-B16D-D17E0A246D26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67D52B6-D167-A24D-BFEB-309B362398E2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A05E3FC-6ED7-4040-8EB3-64ABBB642F7B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5D956DDA-92BC-124E-BE5F-CFCEE614085D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8EA531F-9637-2E41-8DFC-862D82470329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92700E1C-4C8E-5F46-8515-9A7D0DFBD638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72" name="Group 220">
              <a:extLst>
                <a:ext uri="{FF2B5EF4-FFF2-40B4-BE49-F238E27FC236}">
                  <a16:creationId xmlns:a16="http://schemas.microsoft.com/office/drawing/2014/main" id="{7E5DCB35-6D47-0B46-B1BF-992D798AA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3243" y="4245394"/>
              <a:ext cx="140150" cy="279698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B0C571F6-3B48-B94B-AAFB-507504520B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AFAF675-D0CB-5B49-86EB-5B87790033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5B3FD00-2DA0-0040-B253-4D9CFA71C55A}"/>
                </a:ext>
              </a:extLst>
            </p:cNvPr>
            <p:cNvSpPr txBox="1"/>
            <p:nvPr/>
          </p:nvSpPr>
          <p:spPr>
            <a:xfrm>
              <a:off x="1607825" y="2773322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F89247-21A1-B74F-8F40-4667A28E4713}"/>
                </a:ext>
              </a:extLst>
            </p:cNvPr>
            <p:cNvSpPr txBox="1"/>
            <p:nvPr/>
          </p:nvSpPr>
          <p:spPr>
            <a:xfrm>
              <a:off x="2365694" y="339779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BD9DAD8-95B3-E748-BA33-F8D38ED2FCC9}"/>
                </a:ext>
              </a:extLst>
            </p:cNvPr>
            <p:cNvSpPr txBox="1"/>
            <p:nvPr/>
          </p:nvSpPr>
          <p:spPr>
            <a:xfrm>
              <a:off x="2371030" y="2791101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76" name="Group 13">
              <a:extLst>
                <a:ext uri="{FF2B5EF4-FFF2-40B4-BE49-F238E27FC236}">
                  <a16:creationId xmlns:a16="http://schemas.microsoft.com/office/drawing/2014/main" id="{B5AF72D2-F4EE-194C-A496-2A0C27A5952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40958" y="1993166"/>
              <a:ext cx="245263" cy="174811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A0B48AC3-BF31-AA4D-8D78-630AF31F13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7E2B0E15-8736-3D4E-93D9-FA59B851E4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E5B0B361-17DA-0340-9925-EF7A790584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41344" y="357604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10">
              <a:extLst>
                <a:ext uri="{FF2B5EF4-FFF2-40B4-BE49-F238E27FC236}">
                  <a16:creationId xmlns:a16="http://schemas.microsoft.com/office/drawing/2014/main" id="{651FF199-E7B4-8D4E-B704-19EC42519A4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17047" y="2819035"/>
              <a:ext cx="279698" cy="700752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180595AA-A01D-BF4D-B498-B5FC22CC4B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C7D164B6-D665-9243-AA72-3809AB7FE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A0DD508B-393C-9245-82C4-262D7FE5A3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0314A00E-2DCC-BE4D-BF11-7434CD0A3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9" name="Group 13">
              <a:extLst>
                <a:ext uri="{FF2B5EF4-FFF2-40B4-BE49-F238E27FC236}">
                  <a16:creationId xmlns:a16="http://schemas.microsoft.com/office/drawing/2014/main" id="{67839264-75C0-0740-AB20-03F09D978C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30828" y="3096202"/>
              <a:ext cx="245264" cy="174811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8B4AB8FD-BB56-EB40-A883-F421E8BCAF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89C9E719-2430-5C4D-9F97-42401441E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4410C8C7-218D-6E4E-BFAE-FE1E276726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9977" y="3907819"/>
              <a:ext cx="140150" cy="279698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50CD413B-00AE-5647-A872-385297ECAD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697F28DF-40DC-144C-9614-9F345E500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D2575293-E661-334E-A4E5-ED014D075F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41276" y="322830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2" name="Group 210">
              <a:extLst>
                <a:ext uri="{FF2B5EF4-FFF2-40B4-BE49-F238E27FC236}">
                  <a16:creationId xmlns:a16="http://schemas.microsoft.com/office/drawing/2014/main" id="{4652E9C6-4266-074F-9D64-00FD929D94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539007" y="2482638"/>
              <a:ext cx="279698" cy="700752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88143E49-8FA4-5A48-A912-5FCB4A9AA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D66CD4B-C73B-354A-8A55-3C7FC737D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9EFC5C6-2760-EA4C-A13D-F17ACFA69F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8A5C430-9736-FB4E-B924-5422CE25A7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13">
              <a:extLst>
                <a:ext uri="{FF2B5EF4-FFF2-40B4-BE49-F238E27FC236}">
                  <a16:creationId xmlns:a16="http://schemas.microsoft.com/office/drawing/2014/main" id="{432E404B-23C7-9444-993F-A9214155CD5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36884" y="2771145"/>
              <a:ext cx="245263" cy="174811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6092CA2-B28D-9249-9E01-C8C6454EFB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3FF62FC-CA0B-0841-989F-EF27A0F8F3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4" name="Group 13">
              <a:extLst>
                <a:ext uri="{FF2B5EF4-FFF2-40B4-BE49-F238E27FC236}">
                  <a16:creationId xmlns:a16="http://schemas.microsoft.com/office/drawing/2014/main" id="{6B12B712-927C-5C49-8374-A4E987934A9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05685" y="3096202"/>
              <a:ext cx="245263" cy="174811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10EF7170-0E62-7E42-9867-B126A29152E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A133A8A8-0ECE-6743-8676-1493A09A64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68365B1A-463D-CB4F-9212-2FA857FF05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71562" y="2753966"/>
              <a:ext cx="245263" cy="174811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326FB74F-D999-D046-BFE7-B98DC74CB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C2BC19E4-E69F-A341-94CF-C7A894C583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4F3308D-C5B6-154B-AC74-00785B489AAA}"/>
                </a:ext>
              </a:extLst>
            </p:cNvPr>
            <p:cNvSpPr txBox="1"/>
            <p:nvPr/>
          </p:nvSpPr>
          <p:spPr>
            <a:xfrm>
              <a:off x="2955964" y="2399244"/>
              <a:ext cx="28018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A23F8CD-F0A1-E249-95FC-9F487C704794}"/>
                </a:ext>
              </a:extLst>
            </p:cNvPr>
            <p:cNvSpPr txBox="1"/>
            <p:nvPr/>
          </p:nvSpPr>
          <p:spPr>
            <a:xfrm>
              <a:off x="920114" y="3280043"/>
              <a:ext cx="33759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A18C508-A165-B648-8192-E8169E3C8B29}"/>
                </a:ext>
              </a:extLst>
            </p:cNvPr>
            <p:cNvSpPr txBox="1"/>
            <p:nvPr/>
          </p:nvSpPr>
          <p:spPr>
            <a:xfrm>
              <a:off x="2552600" y="376821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A5F089B-C51A-AD40-846C-10739C2A53D9}"/>
                </a:ext>
              </a:extLst>
            </p:cNvPr>
            <p:cNvSpPr txBox="1"/>
            <p:nvPr/>
          </p:nvSpPr>
          <p:spPr>
            <a:xfrm>
              <a:off x="2483200" y="2332211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F76B5EB-C6FB-D941-B540-F6EE5CE4E669}"/>
                </a:ext>
              </a:extLst>
            </p:cNvPr>
            <p:cNvSpPr txBox="1"/>
            <p:nvPr/>
          </p:nvSpPr>
          <p:spPr>
            <a:xfrm>
              <a:off x="1109421" y="264564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05D059F-C5D1-C746-93F0-CC86B744A85F}"/>
                </a:ext>
              </a:extLst>
            </p:cNvPr>
            <p:cNvSpPr txBox="1"/>
            <p:nvPr/>
          </p:nvSpPr>
          <p:spPr>
            <a:xfrm>
              <a:off x="1336694" y="341670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2768725A-214F-7A45-BE68-E3C2D5BA111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00144" y="283436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345382D6-ED03-C94E-9C18-7A1FDA07F5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2043" y="3534194"/>
              <a:ext cx="140150" cy="279698"/>
              <a:chOff x="3280" y="3072"/>
              <a:chExt cx="96" cy="192"/>
            </a:xfrm>
          </p:grpSpPr>
          <p:sp>
            <p:nvSpPr>
              <p:cNvPr id="97" name="Line 17">
                <a:extLst>
                  <a:ext uri="{FF2B5EF4-FFF2-40B4-BE49-F238E27FC236}">
                    <a16:creationId xmlns:a16="http://schemas.microsoft.com/office/drawing/2014/main" id="{0854CE63-2106-2B4F-BF9E-A86A007D1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18">
                <a:extLst>
                  <a:ext uri="{FF2B5EF4-FFF2-40B4-BE49-F238E27FC236}">
                    <a16:creationId xmlns:a16="http://schemas.microsoft.com/office/drawing/2014/main" id="{A341C4CF-CC8E-6045-A44F-F6C04D52FB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3E4B00-A23C-7548-A2B7-76ACA0C6339D}"/>
                </a:ext>
              </a:extLst>
            </p:cNvPr>
            <p:cNvSpPr txBox="1"/>
            <p:nvPr/>
          </p:nvSpPr>
          <p:spPr>
            <a:xfrm>
              <a:off x="2152217" y="1627562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02F51AF6-0BE0-4B41-B275-230B508AEF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43136" y="209328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B846CD4-9F42-6940-B37E-98B1C6498FF7}"/>
                </a:ext>
              </a:extLst>
            </p:cNvPr>
            <p:cNvSpPr txBox="1"/>
            <p:nvPr/>
          </p:nvSpPr>
          <p:spPr>
            <a:xfrm>
              <a:off x="2952193" y="2966495"/>
              <a:ext cx="331447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77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936953-7E78-0D48-97AC-66C539896BE3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411845" y="1921940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4201" y="3708223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390124" y="3094718"/>
              <a:ext cx="962219" cy="668416"/>
              <a:chOff x="4764938" y="2696509"/>
              <a:chExt cx="962219" cy="66841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373587" y="2696509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58270" y="234524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60864" y="246100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207" y="280127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6984" y="307844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6137" y="389006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7436" y="321054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09198" y="280347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845" y="307844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62202" y="307503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2855267" y="2691292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493035" y="326835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315774" y="258732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715581" y="262788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895962" y="350444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9234" y="388141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0534" y="320190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583361" y="3356381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1970731" y="1921940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MOSFETs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552" y="1914412"/>
                <a:ext cx="8046488" cy="40700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MOSFET circuit model,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is threshold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𝑊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is channel width,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𝐿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channel length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Ohmic: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[2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𝐷𝑆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]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Saturation: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52" y="1914412"/>
                <a:ext cx="8046488" cy="4070025"/>
              </a:xfrm>
              <a:prstGeom prst="rect">
                <a:avLst/>
              </a:prstGeom>
              <a:blipFill>
                <a:blip r:embed="rId3"/>
                <a:stretch>
                  <a:fillRect l="-630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EDAFA9E-0A41-684B-88E3-E46692471E5A}"/>
              </a:ext>
            </a:extLst>
          </p:cNvPr>
          <p:cNvGrpSpPr/>
          <p:nvPr/>
        </p:nvGrpSpPr>
        <p:grpSpPr>
          <a:xfrm>
            <a:off x="10140654" y="2275834"/>
            <a:ext cx="1330910" cy="1354987"/>
            <a:chOff x="9916468" y="4620604"/>
            <a:chExt cx="1330910" cy="1354987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A5720A2-7299-2049-A517-5B0E3B97DCA7}"/>
                </a:ext>
              </a:extLst>
            </p:cNvPr>
            <p:cNvSpPr txBox="1"/>
            <p:nvPr/>
          </p:nvSpPr>
          <p:spPr>
            <a:xfrm>
              <a:off x="10893808" y="563667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A95F848-938C-0C42-97FD-7B4BD7674A50}"/>
                </a:ext>
              </a:extLst>
            </p:cNvPr>
            <p:cNvSpPr txBox="1"/>
            <p:nvPr/>
          </p:nvSpPr>
          <p:spPr>
            <a:xfrm>
              <a:off x="10866103" y="4620604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8" name="Group 13">
              <a:extLst>
                <a:ext uri="{FF2B5EF4-FFF2-40B4-BE49-F238E27FC236}">
                  <a16:creationId xmlns:a16="http://schemas.microsoft.com/office/drawing/2014/main" id="{95F52FF2-342D-FA4F-8198-DC55DA835E9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3425" y="5796441"/>
              <a:ext cx="245263" cy="174811"/>
              <a:chOff x="1344" y="2016"/>
              <a:chExt cx="336" cy="240"/>
            </a:xfrm>
          </p:grpSpPr>
          <p:sp>
            <p:nvSpPr>
              <p:cNvPr id="156" name="Oval 14">
                <a:extLst>
                  <a:ext uri="{FF2B5EF4-FFF2-40B4-BE49-F238E27FC236}">
                    <a16:creationId xmlns:a16="http://schemas.microsoft.com/office/drawing/2014/main" id="{22C1D566-20BB-934A-B831-5D56C7EF3A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" name="Rectangle 15">
                <a:extLst>
                  <a:ext uri="{FF2B5EF4-FFF2-40B4-BE49-F238E27FC236}">
                    <a16:creationId xmlns:a16="http://schemas.microsoft.com/office/drawing/2014/main" id="{E8A53FB8-038D-7347-B1F2-6D2066D4DB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E58F453-C2F0-2B43-890A-9DF3383839AB}"/>
                </a:ext>
              </a:extLst>
            </p:cNvPr>
            <p:cNvSpPr txBox="1"/>
            <p:nvPr/>
          </p:nvSpPr>
          <p:spPr>
            <a:xfrm>
              <a:off x="9916468" y="5053041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G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7CC70989-F9CC-6D41-A3EC-8A03690082E2}"/>
                </a:ext>
              </a:extLst>
            </p:cNvPr>
            <p:cNvGrpSpPr/>
            <p:nvPr/>
          </p:nvGrpSpPr>
          <p:grpSpPr>
            <a:xfrm>
              <a:off x="10148976" y="4889558"/>
              <a:ext cx="715494" cy="966152"/>
              <a:chOff x="1155064" y="908720"/>
              <a:chExt cx="715494" cy="966152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A59F9FA4-D226-2449-9EDD-0EB95075AF7E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43BF9C8B-BC8B-3F4E-BDFA-F0CD62C073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E7E7FCF6-7124-FA4D-95F6-130E14C7CF8B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2AEDAF3-BBE0-3842-8633-F9554B57D385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846643F-1318-FF42-B84C-08F4B0FD6652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9A8BAC9-DC5E-3A46-9D25-D51A37DF5165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D0AF0BCB-F2A5-1849-880C-8B1FB0A641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ACDD5E61-0953-AF4C-9898-AEE3C4895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783267FC-13D1-DD42-8E34-B22073EC1FEC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41" name="Group 13">
              <a:extLst>
                <a:ext uri="{FF2B5EF4-FFF2-40B4-BE49-F238E27FC236}">
                  <a16:creationId xmlns:a16="http://schemas.microsoft.com/office/drawing/2014/main" id="{2DB25127-1B88-BE45-8B25-AE9E9D0B3FA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56168" y="5461868"/>
              <a:ext cx="245263" cy="174811"/>
              <a:chOff x="1344" y="2016"/>
              <a:chExt cx="336" cy="240"/>
            </a:xfrm>
          </p:grpSpPr>
          <p:sp>
            <p:nvSpPr>
              <p:cNvPr id="145" name="Oval 14">
                <a:extLst>
                  <a:ext uri="{FF2B5EF4-FFF2-40B4-BE49-F238E27FC236}">
                    <a16:creationId xmlns:a16="http://schemas.microsoft.com/office/drawing/2014/main" id="{7F464B4A-9CBC-8645-BBFF-1E074DBA17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6" name="Rectangle 15">
                <a:extLst>
                  <a:ext uri="{FF2B5EF4-FFF2-40B4-BE49-F238E27FC236}">
                    <a16:creationId xmlns:a16="http://schemas.microsoft.com/office/drawing/2014/main" id="{457F18E4-B888-FC43-A257-B96BA03B33D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42" name="Group 13">
              <a:extLst>
                <a:ext uri="{FF2B5EF4-FFF2-40B4-BE49-F238E27FC236}">
                  <a16:creationId xmlns:a16="http://schemas.microsoft.com/office/drawing/2014/main" id="{F863DFC2-63FF-6844-B354-B9C22B0F773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24764" y="4782128"/>
              <a:ext cx="245263" cy="174811"/>
              <a:chOff x="1344" y="2016"/>
              <a:chExt cx="336" cy="240"/>
            </a:xfrm>
          </p:grpSpPr>
          <p:sp>
            <p:nvSpPr>
              <p:cNvPr id="143" name="Oval 14">
                <a:extLst>
                  <a:ext uri="{FF2B5EF4-FFF2-40B4-BE49-F238E27FC236}">
                    <a16:creationId xmlns:a16="http://schemas.microsoft.com/office/drawing/2014/main" id="{937B7CF6-895E-454A-96B5-F6DFB0EC27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4" name="Rectangle 15">
                <a:extLst>
                  <a:ext uri="{FF2B5EF4-FFF2-40B4-BE49-F238E27FC236}">
                    <a16:creationId xmlns:a16="http://schemas.microsoft.com/office/drawing/2014/main" id="{337E49AE-E7AA-484F-9E0A-107876CCD5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51F790-09C1-494A-9530-D9B0F66B8CAB}"/>
              </a:ext>
            </a:extLst>
          </p:cNvPr>
          <p:cNvSpPr txBox="1"/>
          <p:nvPr/>
        </p:nvSpPr>
        <p:spPr>
          <a:xfrm>
            <a:off x="9982987" y="3780148"/>
            <a:ext cx="208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 channel MOSFET</a:t>
            </a:r>
          </a:p>
        </p:txBody>
      </p:sp>
    </p:spTree>
    <p:extLst>
      <p:ext uri="{BB962C8B-B14F-4D97-AF65-F5344CB8AC3E}">
        <p14:creationId xmlns:p14="http://schemas.microsoft.com/office/powerpoint/2010/main" val="2903316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3786009" y="1473342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009" y="1473342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503594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71485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10016469" y="480507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59850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1012250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JFET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984893" y="1642209"/>
                <a:ext cx="8724900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93" y="1642209"/>
                <a:ext cx="8724900" cy="4959945"/>
              </a:xfrm>
              <a:prstGeom prst="rect">
                <a:avLst/>
              </a:prstGeom>
              <a:blipFill>
                <a:blip r:embed="rId3"/>
                <a:stretch>
                  <a:fillRect l="-1017" t="-2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05F6A9-CED6-DF4D-A208-0CC15F0A222C}"/>
              </a:ext>
            </a:extLst>
          </p:cNvPr>
          <p:cNvGrpSpPr/>
          <p:nvPr/>
        </p:nvGrpSpPr>
        <p:grpSpPr>
          <a:xfrm>
            <a:off x="9827226" y="2447763"/>
            <a:ext cx="1557181" cy="2306326"/>
            <a:chOff x="10107442" y="2447763"/>
            <a:chExt cx="1557181" cy="2306326"/>
          </a:xfrm>
        </p:grpSpPr>
        <p:grpSp>
          <p:nvGrpSpPr>
            <p:cNvPr id="7" name="Group 204">
              <a:extLst>
                <a:ext uri="{FF2B5EF4-FFF2-40B4-BE49-F238E27FC236}">
                  <a16:creationId xmlns:a16="http://schemas.microsoft.com/office/drawing/2014/main" id="{87466627-9475-AF44-BDA7-5B0F3C996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143" y="2461401"/>
              <a:ext cx="675743" cy="1408043"/>
              <a:chOff x="3552" y="2400"/>
              <a:chExt cx="192" cy="480"/>
            </a:xfrm>
          </p:grpSpPr>
          <p:sp>
            <p:nvSpPr>
              <p:cNvPr id="26" name="Line 52">
                <a:extLst>
                  <a:ext uri="{FF2B5EF4-FFF2-40B4-BE49-F238E27FC236}">
                    <a16:creationId xmlns:a16="http://schemas.microsoft.com/office/drawing/2014/main" id="{28C3C181-6D81-E541-B16D-3CD3DABB0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53">
                <a:extLst>
                  <a:ext uri="{FF2B5EF4-FFF2-40B4-BE49-F238E27FC236}">
                    <a16:creationId xmlns:a16="http://schemas.microsoft.com/office/drawing/2014/main" id="{111F7052-8A7E-4D4A-B603-3E7FB3E24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57">
                <a:extLst>
                  <a:ext uri="{FF2B5EF4-FFF2-40B4-BE49-F238E27FC236}">
                    <a16:creationId xmlns:a16="http://schemas.microsoft.com/office/drawing/2014/main" id="{2CFF8C2D-FA72-544D-9261-C5596F50F8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959D4BEE-3010-084C-8A5D-D7EAE640CB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9637" y="374118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49">
              <a:extLst>
                <a:ext uri="{FF2B5EF4-FFF2-40B4-BE49-F238E27FC236}">
                  <a16:creationId xmlns:a16="http://schemas.microsoft.com/office/drawing/2014/main" id="{8A58721B-4457-3C44-979C-24675EC091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10361" y="361523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91CBDEE9-295E-474F-B532-A0A67A43B3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58" cy="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5735450B-E7FE-0B41-BF80-4C92736085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9CBD373-C309-674A-A942-CCBC9FA04606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577" y="2461401"/>
              <a:ext cx="3759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249">
              <a:extLst>
                <a:ext uri="{FF2B5EF4-FFF2-40B4-BE49-F238E27FC236}">
                  <a16:creationId xmlns:a16="http://schemas.microsoft.com/office/drawing/2014/main" id="{38B2E247-0F8C-6147-9157-8174CB730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799" y="3620969"/>
              <a:ext cx="228600" cy="228600"/>
              <a:chOff x="1248" y="720"/>
              <a:chExt cx="96" cy="96"/>
            </a:xfrm>
          </p:grpSpPr>
          <p:sp>
            <p:nvSpPr>
              <p:cNvPr id="22" name="Oval 250">
                <a:extLst>
                  <a:ext uri="{FF2B5EF4-FFF2-40B4-BE49-F238E27FC236}">
                    <a16:creationId xmlns:a16="http://schemas.microsoft.com/office/drawing/2014/main" id="{75BB0BA6-0338-2740-B9D6-DA9BF4DFC1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2" y="750"/>
                <a:ext cx="58" cy="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" name="Rectangle 251">
                <a:extLst>
                  <a:ext uri="{FF2B5EF4-FFF2-40B4-BE49-F238E27FC236}">
                    <a16:creationId xmlns:a16="http://schemas.microsoft.com/office/drawing/2014/main" id="{31A3A524-FAE7-CA41-8CC8-617F92E97A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3F50ED-9887-834C-837C-AA0FAF870F7C}"/>
                </a:ext>
              </a:extLst>
            </p:cNvPr>
            <p:cNvSpPr txBox="1"/>
            <p:nvPr/>
          </p:nvSpPr>
          <p:spPr>
            <a:xfrm>
              <a:off x="10107442" y="3770588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57B11F-B5EA-AF41-854E-F65FBBE8B2F8}"/>
                    </a:ext>
                  </a:extLst>
                </p:cNvPr>
                <p:cNvSpPr txBox="1"/>
                <p:nvPr/>
              </p:nvSpPr>
              <p:spPr>
                <a:xfrm>
                  <a:off x="10701145" y="2944546"/>
                  <a:ext cx="7620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57B11F-B5EA-AF41-854E-F65FBBE8B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1145" y="2944546"/>
                  <a:ext cx="76200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20">
              <a:extLst>
                <a:ext uri="{FF2B5EF4-FFF2-40B4-BE49-F238E27FC236}">
                  <a16:creationId xmlns:a16="http://schemas.microsoft.com/office/drawing/2014/main" id="{241E63A0-E618-B943-BBFF-ECAC735D46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2377" y="4449289"/>
              <a:ext cx="152400" cy="304800"/>
              <a:chOff x="3264" y="3072"/>
              <a:chExt cx="96" cy="192"/>
            </a:xfrm>
          </p:grpSpPr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E9E109DA-F040-974E-9B69-7E104897E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8">
                <a:extLst>
                  <a:ext uri="{FF2B5EF4-FFF2-40B4-BE49-F238E27FC236}">
                    <a16:creationId xmlns:a16="http://schemas.microsoft.com/office/drawing/2014/main" id="{C1DA4DF7-3ACF-3C46-B6C5-AD58CC00E6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220">
              <a:extLst>
                <a:ext uri="{FF2B5EF4-FFF2-40B4-BE49-F238E27FC236}">
                  <a16:creationId xmlns:a16="http://schemas.microsoft.com/office/drawing/2014/main" id="{389412E9-129B-4342-A4F4-1138D0128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83935" y="2447763"/>
              <a:ext cx="152400" cy="304800"/>
              <a:chOff x="3264" y="3072"/>
              <a:chExt cx="96" cy="192"/>
            </a:xfrm>
          </p:grpSpPr>
          <p:sp>
            <p:nvSpPr>
              <p:cNvPr id="33" name="Line 17">
                <a:extLst>
                  <a:ext uri="{FF2B5EF4-FFF2-40B4-BE49-F238E27FC236}">
                    <a16:creationId xmlns:a16="http://schemas.microsoft.com/office/drawing/2014/main" id="{3512F728-1771-8048-90AA-C29BB51932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32514B51-254C-7148-8A54-99168B49C6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1A09C8-F556-DC4E-9651-3AA276640C73}"/>
                </a:ext>
              </a:extLst>
            </p:cNvPr>
            <p:cNvSpPr txBox="1"/>
            <p:nvPr/>
          </p:nvSpPr>
          <p:spPr>
            <a:xfrm>
              <a:off x="11196915" y="3502216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273E18-6E89-5F45-9CCB-13D70889B97D}"/>
                </a:ext>
              </a:extLst>
            </p:cNvPr>
            <p:cNvSpPr txBox="1"/>
            <p:nvPr/>
          </p:nvSpPr>
          <p:spPr>
            <a:xfrm>
              <a:off x="11189194" y="3949983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3377F-AC33-9E46-99CC-D2465A82A5A1}"/>
                </a:ext>
              </a:extLst>
            </p:cNvPr>
            <p:cNvSpPr txBox="1"/>
            <p:nvPr/>
          </p:nvSpPr>
          <p:spPr>
            <a:xfrm>
              <a:off x="10409701" y="3338578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gs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2797278-BBD2-824B-9F17-66DFA12A4548}"/>
                </a:ext>
              </a:extLst>
            </p:cNvPr>
            <p:cNvCxnSpPr/>
            <p:nvPr/>
          </p:nvCxnSpPr>
          <p:spPr>
            <a:xfrm>
              <a:off x="10300355" y="3728638"/>
              <a:ext cx="672444" cy="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41610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192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44" y="473542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84698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33161" y="4969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50384" y="1752532"/>
            <a:ext cx="4126820" cy="3138925"/>
            <a:chOff x="7929252" y="1236339"/>
            <a:chExt cx="4126820" cy="31389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60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929252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145352" y="123633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50712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485334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75115" y="4455968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801" y="3372932"/>
              <a:ext cx="1583905" cy="204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4050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Mixers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08660" y="1451045"/>
                <a:ext cx="11174680" cy="3733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is a square wave with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  Expanding this in a Fourier series, we get: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4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𝑙𝑜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𝑙𝑜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𝑙𝑜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⁡(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−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⁡(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is a spurious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are the spurs from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</m:oMath>
                </a14:m>
                <a:r>
                  <a:rPr lang="en-US" sz="2000" dirty="0" err="1">
                    <a:solidFill>
                      <a:srgbClr val="000000"/>
                    </a:solidFill>
                    <a:sym typeface="Calibri"/>
                  </a:rPr>
                  <a:t>th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harmonic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0" y="1451045"/>
                <a:ext cx="11174680" cy="3733476"/>
              </a:xfrm>
              <a:prstGeom prst="rect">
                <a:avLst/>
              </a:prstGeom>
              <a:blipFill>
                <a:blip r:embed="rId3"/>
                <a:stretch>
                  <a:fillRect l="-794" t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ACCE4C-B4A7-9C4D-9FD1-C8B478B2C406}"/>
              </a:ext>
            </a:extLst>
          </p:cNvPr>
          <p:cNvGrpSpPr/>
          <p:nvPr/>
        </p:nvGrpSpPr>
        <p:grpSpPr>
          <a:xfrm>
            <a:off x="5692032" y="4913944"/>
            <a:ext cx="6198158" cy="1344022"/>
            <a:chOff x="5568462" y="4239408"/>
            <a:chExt cx="6198158" cy="1344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6A5E189-6554-7E47-9608-26A60415E774}"/>
                </a:ext>
              </a:extLst>
            </p:cNvPr>
            <p:cNvCxnSpPr>
              <a:cxnSpLocks/>
            </p:cNvCxnSpPr>
            <p:nvPr/>
          </p:nvCxnSpPr>
          <p:spPr>
            <a:xfrm>
              <a:off x="5568462" y="5003083"/>
              <a:ext cx="619815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1618163-B5A1-B64B-A9D3-9A1EB241EB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9398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875B86-1B2E-F443-9237-C5A0AEE749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084" y="4241086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22C685-305B-C84E-AB05-52900A90CB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9823" y="4261182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5656D2-EFC5-A64C-ADCA-1D8E5202AA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040" y="4252807"/>
              <a:ext cx="0" cy="7636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45FD0C-107A-744F-BD20-EE0ACDE97986}"/>
                </a:ext>
              </a:extLst>
            </p:cNvPr>
            <p:cNvSpPr txBox="1"/>
            <p:nvPr/>
          </p:nvSpPr>
          <p:spPr>
            <a:xfrm>
              <a:off x="5838093" y="5214098"/>
              <a:ext cx="482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740F5D-BCBF-5A4F-87CA-44F212415330}"/>
                </a:ext>
              </a:extLst>
            </p:cNvPr>
            <p:cNvSpPr txBox="1"/>
            <p:nvPr/>
          </p:nvSpPr>
          <p:spPr>
            <a:xfrm>
              <a:off x="6573295" y="5204456"/>
              <a:ext cx="77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141B4E-4AD7-B644-A7C6-236E49535009}"/>
                </a:ext>
              </a:extLst>
            </p:cNvPr>
            <p:cNvSpPr txBox="1"/>
            <p:nvPr/>
          </p:nvSpPr>
          <p:spPr>
            <a:xfrm>
              <a:off x="7734716" y="5170624"/>
              <a:ext cx="390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EBA83-D15A-D545-960F-F014047BD0D9}"/>
                </a:ext>
              </a:extLst>
            </p:cNvPr>
            <p:cNvSpPr txBox="1"/>
            <p:nvPr/>
          </p:nvSpPr>
          <p:spPr>
            <a:xfrm>
              <a:off x="8719449" y="5180190"/>
              <a:ext cx="464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74077A-C638-9D48-8AFF-9DDCB06201D2}"/>
                    </a:ext>
                  </a:extLst>
                </p:cNvPr>
                <p:cNvSpPr txBox="1"/>
                <p:nvPr/>
              </p:nvSpPr>
              <p:spPr>
                <a:xfrm>
                  <a:off x="9559331" y="5175987"/>
                  <a:ext cx="77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74077A-C638-9D48-8AFF-9DDCB0620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331" y="5175987"/>
                  <a:ext cx="77204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76891B-9CEC-DD4E-B458-E997B30DF693}"/>
                    </a:ext>
                  </a:extLst>
                </p:cNvPr>
                <p:cNvSpPr txBox="1"/>
                <p:nvPr/>
              </p:nvSpPr>
              <p:spPr>
                <a:xfrm>
                  <a:off x="10558297" y="5179834"/>
                  <a:ext cx="77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76891B-9CEC-DD4E-B458-E997B30DF6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8297" y="5179834"/>
                  <a:ext cx="7720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8EF065-6AF1-104A-837F-D985CB92E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0830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B4F469A-ECC6-024D-B48C-9AB9A9B0D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9296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55147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32318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252643" y="3775322"/>
              <a:ext cx="1466575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10621005" y="4015665"/>
              <a:ext cx="341681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9840653" y="4765949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Blank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066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Blank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5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7149</TotalTime>
  <Words>12042</Words>
  <Application>Microsoft Macintosh PowerPoint</Application>
  <PresentationFormat>Widescreen</PresentationFormat>
  <Paragraphs>2051</Paragraphs>
  <Slides>94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0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Signals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Phasors</vt:lpstr>
      <vt:lpstr>Circuit analysis and impedance</vt:lpstr>
      <vt:lpstr>Phasors, impedance and power</vt:lpstr>
      <vt:lpstr>Q and phasors</vt:lpstr>
      <vt:lpstr>Phasors, impedance and power</vt:lpstr>
      <vt:lpstr>Thevenin and Norton</vt:lpstr>
      <vt:lpstr>Thevenin and Norton</vt:lpstr>
      <vt:lpstr>Exercise 1: Resistors</vt:lpstr>
      <vt:lpstr>Exercise 3: Capacitors </vt:lpstr>
      <vt:lpstr>Exercise 4: Diode detectors</vt:lpstr>
      <vt:lpstr>AM Modulator for previous exercise</vt:lpstr>
      <vt:lpstr>Exercise 5: Inductors </vt:lpstr>
      <vt:lpstr>Exercise 6: Diodes and snubbers </vt:lpstr>
      <vt:lpstr>PowerPoint Presentation</vt:lpstr>
      <vt:lpstr>PowerPoint Presentation</vt:lpstr>
      <vt:lpstr>PowerPoint Presentation</vt:lpstr>
      <vt:lpstr>Direct conversion and superhet receivers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JFET common drain (follower) amplifier</vt:lpstr>
      <vt:lpstr>JFET common source amplifier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995</cp:revision>
  <dcterms:created xsi:type="dcterms:W3CDTF">2021-07-06T18:24:07Z</dcterms:created>
  <dcterms:modified xsi:type="dcterms:W3CDTF">2021-12-02T18:36:10Z</dcterms:modified>
  <cp:category/>
</cp:coreProperties>
</file>